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8"/>
  </p:notesMasterIdLst>
  <p:handoutMasterIdLst>
    <p:handoutMasterId r:id="rId19"/>
  </p:handoutMasterIdLst>
  <p:sldIdLst>
    <p:sldId id="434" r:id="rId2"/>
    <p:sldId id="442" r:id="rId3"/>
    <p:sldId id="410" r:id="rId4"/>
    <p:sldId id="409" r:id="rId5"/>
    <p:sldId id="457" r:id="rId6"/>
    <p:sldId id="426" r:id="rId7"/>
    <p:sldId id="403" r:id="rId8"/>
    <p:sldId id="444" r:id="rId9"/>
    <p:sldId id="445" r:id="rId10"/>
    <p:sldId id="412" r:id="rId11"/>
    <p:sldId id="446" r:id="rId12"/>
    <p:sldId id="401" r:id="rId13"/>
    <p:sldId id="447" r:id="rId14"/>
    <p:sldId id="417" r:id="rId15"/>
    <p:sldId id="456" r:id="rId16"/>
    <p:sldId id="400" r:id="rId17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9" autoAdjust="0"/>
    <p:restoredTop sz="99848" autoAdjust="0"/>
  </p:normalViewPr>
  <p:slideViewPr>
    <p:cSldViewPr>
      <p:cViewPr varScale="1">
        <p:scale>
          <a:sx n="75" d="100"/>
          <a:sy n="75" d="100"/>
        </p:scale>
        <p:origin x="78" y="636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7941237661880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22944,4,0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2D-47E0-A84F-B5FFAB94923F}"/>
                </c:ext>
              </c:extLst>
            </c:dLbl>
            <c:dLbl>
              <c:idx val="1"/>
              <c:layout>
                <c:manualLayout>
                  <c:x val="2.3566673601679796E-2"/>
                  <c:y val="1.31926011737467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17507,2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2D-47E0-A84F-B5FFAB94923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22944.400000000001</c:v>
                </c:pt>
                <c:pt idx="1">
                  <c:v>17507.2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2D-47E0-A84F-B5FFAB9492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180398683934083E-2"/>
                  <c:y val="-1.05540809389974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4664,7,0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2D-47E0-A84F-B5FFAB94923F}"/>
                </c:ext>
              </c:extLst>
            </c:dLbl>
            <c:dLbl>
              <c:idx val="1"/>
              <c:layout>
                <c:manualLayout>
                  <c:x val="2.9111773272663385E-2"/>
                  <c:y val="-5.277040469498723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 smtClean="0"/>
                      <a:t>4314,2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2D-47E0-A84F-B5FFAB94923F}"/>
                </c:ext>
              </c:extLst>
            </c:dLbl>
            <c:spPr>
              <a:noFill/>
              <a:ln w="1989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4664.7</c:v>
                </c:pt>
                <c:pt idx="1">
                  <c:v>4314.2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2D-47E0-A84F-B5FFAB949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952128"/>
        <c:axId val="38003072"/>
        <c:axId val="0"/>
      </c:bar3DChart>
      <c:catAx>
        <c:axId val="379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8003072"/>
        <c:crosses val="autoZero"/>
        <c:auto val="1"/>
        <c:lblAlgn val="ctr"/>
        <c:lblOffset val="100"/>
        <c:noMultiLvlLbl val="0"/>
      </c:catAx>
      <c:valAx>
        <c:axId val="38003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952128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70679375604365235"/>
          <c:y val="0.26887413169739327"/>
          <c:w val="0.2753277236226479"/>
          <c:h val="0.45960260991472457"/>
        </c:manualLayout>
      </c:layout>
      <c:overlay val="0"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07E-2"/>
          <c:w val="0.88997255514244744"/>
          <c:h val="0.774174678264408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0DC-4030-BBA8-E49C9DB746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0DC-4030-BBA8-E49C9DB7460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0DC-4030-BBA8-E49C9DB7460F}"/>
              </c:ext>
            </c:extLst>
          </c:dPt>
          <c:dLbls>
            <c:dLbl>
              <c:idx val="0"/>
              <c:layout>
                <c:manualLayout>
                  <c:x val="5.4736196673332528E-3"/>
                  <c:y val="-0.2928386732375987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4664,70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DC-4030-BBA8-E49C9DB7460F}"/>
                </c:ext>
              </c:extLst>
            </c:dLbl>
            <c:dLbl>
              <c:idx val="1"/>
              <c:layout>
                <c:manualLayout>
                  <c:x val="1.2771779223777591E-2"/>
                  <c:y val="-0.36673254405456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DC-4030-BBA8-E49C9DB7460F}"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4348,9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DC-4030-BBA8-E49C9DB7460F}"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4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4314,2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DC-4030-BBA8-E49C9DB74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2019</c:v>
                </c:pt>
                <c:pt idx="1">
                  <c:v>Первоначальный
план 2020</c:v>
                </c:pt>
                <c:pt idx="2">
                  <c:v>Уточненный 
план 2020</c:v>
                </c:pt>
                <c:pt idx="3">
                  <c:v>Отчет 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4664.7</c:v>
                </c:pt>
                <c:pt idx="1">
                  <c:v>3618.5</c:v>
                </c:pt>
                <c:pt idx="2">
                  <c:v>4348.8999999999996</c:v>
                </c:pt>
                <c:pt idx="3">
                  <c:v>4314.2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DC-4030-BBA8-E49C9DB74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656256"/>
        <c:axId val="92759552"/>
        <c:axId val="0"/>
      </c:bar3DChart>
      <c:catAx>
        <c:axId val="386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759552"/>
        <c:crosses val="autoZero"/>
        <c:auto val="1"/>
        <c:lblAlgn val="ctr"/>
        <c:lblOffset val="100"/>
        <c:noMultiLvlLbl val="0"/>
      </c:catAx>
      <c:valAx>
        <c:axId val="927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5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4314,2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84550342487487E-3"/>
          <c:y val="0.10209666732098283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4664,7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34-43BA-A105-36D2734210B9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34-43BA-A105-36D2734210B9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934-43BA-A105-36D2734210B9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934-43BA-A105-36D2734210B9}"/>
              </c:ext>
            </c:extLst>
          </c:dPt>
          <c:dPt>
            <c:idx val="4"/>
            <c:bubble3D val="0"/>
            <c:explosion val="1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934-43BA-A105-36D2734210B9}"/>
              </c:ext>
            </c:extLst>
          </c:dPt>
          <c:dPt>
            <c:idx val="5"/>
            <c:bubble3D val="0"/>
            <c:explosion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934-43BA-A105-36D2734210B9}"/>
              </c:ext>
            </c:extLst>
          </c:dPt>
          <c:dPt>
            <c:idx val="6"/>
            <c:bubble3D val="0"/>
            <c:explosion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934-43BA-A105-36D2734210B9}"/>
              </c:ext>
            </c:extLst>
          </c:dPt>
          <c:dPt>
            <c:idx val="7"/>
            <c:bubble3D val="0"/>
            <c:explosion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934-43BA-A105-36D2734210B9}"/>
              </c:ext>
            </c:extLst>
          </c:dPt>
          <c:dPt>
            <c:idx val="8"/>
            <c:bubble3D val="0"/>
            <c:explosion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934-43BA-A105-36D2734210B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934-43BA-A105-36D273421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взымаемый в связи с применением УСН -0</c:v>
                </c:pt>
                <c:pt idx="1">
                  <c:v>НДФЛ-709,2</c:v>
                </c:pt>
                <c:pt idx="2">
                  <c:v>Доходы от реализации имущества - </c:v>
                </c:pt>
                <c:pt idx="3">
                  <c:v>Налог на имущество физических лиц -306</c:v>
                </c:pt>
                <c:pt idx="4">
                  <c:v>Земельный налог с организаций -209,7</c:v>
                </c:pt>
                <c:pt idx="5">
                  <c:v>Земельный налог -94,9</c:v>
                </c:pt>
                <c:pt idx="6">
                  <c:v>Акцизы 2847,0</c:v>
                </c:pt>
                <c:pt idx="7">
                  <c:v>Штрафы, санкции, возмещение ущерба -0</c:v>
                </c:pt>
                <c:pt idx="8">
                  <c:v>Доходы от аренды имущества -116,5</c:v>
                </c:pt>
                <c:pt idx="9">
                  <c:v>Единый сельхозналог - 1,4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</c:v>
                </c:pt>
                <c:pt idx="1">
                  <c:v>0.16439999999999999</c:v>
                </c:pt>
                <c:pt idx="3">
                  <c:v>7.0900000000000005E-2</c:v>
                </c:pt>
                <c:pt idx="4">
                  <c:v>4.8599999999999997E-2</c:v>
                </c:pt>
                <c:pt idx="5">
                  <c:v>0.02</c:v>
                </c:pt>
                <c:pt idx="6">
                  <c:v>0.65990000000000004</c:v>
                </c:pt>
                <c:pt idx="7">
                  <c:v>0</c:v>
                </c:pt>
                <c:pt idx="8">
                  <c:v>2.7E-2</c:v>
                </c:pt>
                <c:pt idx="9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934-43BA-A105-36D2734210B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094"/>
          <c:y val="1.906766010979485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5.9114900981377481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66-4E01-AE01-3DF0FD9BDDD4}"/>
                </c:ext>
              </c:extLst>
            </c:dLbl>
            <c:dLbl>
              <c:idx val="1"/>
              <c:layout>
                <c:manualLayout>
                  <c:x val="5.9114900981377481E-3"/>
                  <c:y val="-5.32988770946163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66-4E01-AE01-3DF0FD9BDDD4}"/>
                </c:ext>
              </c:extLst>
            </c:dLbl>
            <c:dLbl>
              <c:idx val="2"/>
              <c:layout>
                <c:manualLayout>
                  <c:x val="1.4778725245344351E-3"/>
                  <c:y val="-5.95693332233947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4,3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66-4E01-AE01-3DF0FD9BDDD4}"/>
                </c:ext>
              </c:extLst>
            </c:dLbl>
            <c:spPr>
              <a:noFill/>
              <a:ln w="25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3.8</c:v>
                </c:pt>
                <c:pt idx="1">
                  <c:v>4.7</c:v>
                </c:pt>
                <c:pt idx="2" formatCode="0.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66-4E01-AE01-3DF0FD9BD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928000"/>
        <c:axId val="106929536"/>
        <c:axId val="0"/>
      </c:bar3DChart>
      <c:catAx>
        <c:axId val="1069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29536"/>
        <c:crosses val="autoZero"/>
        <c:auto val="1"/>
        <c:lblAlgn val="ctr"/>
        <c:lblOffset val="100"/>
        <c:noMultiLvlLbl val="0"/>
      </c:catAx>
      <c:valAx>
        <c:axId val="1069295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28000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90101019219"/>
          <c:y val="1.9067919829680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7004829882927241E-2"/>
                  <c:y val="-3.171170811245425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3,70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2A-4840-96BE-82783790A58A}"/>
                </c:ext>
              </c:extLst>
            </c:dLbl>
            <c:dLbl>
              <c:idx val="1"/>
              <c:layout>
                <c:manualLayout>
                  <c:x val="1.2367149005765212E-2"/>
                  <c:y val="-3.17117081124542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2A-4840-96BE-82783790A58A}"/>
                </c:ext>
              </c:extLst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2A-4840-96BE-82783790A58A}"/>
                </c:ext>
              </c:extLst>
            </c:dLbl>
            <c:spPr>
              <a:noFill/>
              <a:ln w="2505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3.7</c:v>
                </c:pt>
                <c:pt idx="1">
                  <c:v>3.7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2A-4840-96BE-82783790A5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42A-4840-96BE-82783790A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55040"/>
        <c:axId val="37295616"/>
        <c:axId val="0"/>
      </c:bar3DChart>
      <c:catAx>
        <c:axId val="372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295616"/>
        <c:crosses val="autoZero"/>
        <c:auto val="1"/>
        <c:lblAlgn val="ctr"/>
        <c:lblOffset val="100"/>
        <c:noMultiLvlLbl val="0"/>
      </c:catAx>
      <c:valAx>
        <c:axId val="3729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7255040"/>
        <c:crosses val="autoZero"/>
        <c:crossBetween val="between"/>
      </c:valAx>
      <c:spPr>
        <a:noFill/>
        <a:ln w="25052">
          <a:noFill/>
        </a:ln>
      </c:spPr>
    </c:plotArea>
    <c:plotVisOnly val="1"/>
    <c:dispBlanksAs val="gap"/>
    <c:showDLblsOverMax val="0"/>
  </c:chart>
  <c:txPr>
    <a:bodyPr/>
    <a:lstStyle/>
    <a:p>
      <a:pPr>
        <a:defRPr sz="182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 </a:t>
                    </a:r>
                    <a:r>
                      <a:rPr lang="en-US" dirty="0" smtClean="0"/>
                      <a:t>20383,7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AF-432B-8FFE-E013AE8E25F1}"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10100.4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F-432B-8FFE-E013AE8E25F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0161985902615425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21408,1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AF-432B-8FFE-E013AE8E25F1}"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27627.8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AF-432B-8FFE-E013AE8E25F1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84657758599989E-2"/>
                  <c:y val="8.4058930666782578E-2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21405,3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44128655351796E-2"/>
                      <c:h val="3.2323209975070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AF-432B-8FFE-E013AE8E25F1}"/>
                </c:ext>
              </c:extLst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27552.400000000001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AF-432B-8FFE-E013AE8E2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8973440"/>
        <c:axId val="38974976"/>
        <c:axId val="0"/>
      </c:bar3DChart>
      <c:catAx>
        <c:axId val="3897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97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974976"/>
        <c:scaling>
          <c:orientation val="minMax"/>
        </c:scaling>
        <c:delete val="0"/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973440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46E-2"/>
          <c:y val="0.83410992548498675"/>
          <c:w val="0.6578947041711759"/>
          <c:h val="8.2945037257506682E-2"/>
        </c:manualLayout>
      </c:layout>
      <c:overlay val="0"/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21405,3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1257551479361612"/>
          <c:y val="0.87485585516001263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523500082935728E-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21405,3 тыс. рублей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4101-49F0-BEAC-A2B09373B541}"/>
              </c:ext>
            </c:extLst>
          </c:dPt>
          <c:dPt>
            <c:idx val="1"/>
            <c:bubble3D val="0"/>
            <c:explosion val="1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4101-49F0-BEAC-A2B09373B541}"/>
              </c:ext>
            </c:extLst>
          </c:dPt>
          <c:dPt>
            <c:idx val="2"/>
            <c:bubble3D val="0"/>
            <c:explosion val="4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4101-49F0-BEAC-A2B09373B541}"/>
              </c:ext>
            </c:extLst>
          </c:dPt>
          <c:dPt>
            <c:idx val="3"/>
            <c:bubble3D val="0"/>
            <c:explosion val="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7-4101-49F0-BEAC-A2B09373B541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101-49F0-BEAC-A2B09373B541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B-4101-49F0-BEAC-A2B09373B541}"/>
              </c:ext>
            </c:extLst>
          </c:dPt>
          <c:dPt>
            <c:idx val="6"/>
            <c:bubble3D val="0"/>
            <c:explosion val="5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4101-49F0-BEAC-A2B09373B54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4101-49F0-BEAC-A2B09373B54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F-4101-49F0-BEAC-A2B09373B541}"/>
              </c:ext>
            </c:extLst>
          </c:dPt>
          <c:dLbls>
            <c:dLbl>
              <c:idx val="0"/>
              <c:layout>
                <c:manualLayout>
                  <c:x val="-1.1807407163874871E-2"/>
                  <c:y val="-0.106789880431613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01-49F0-BEAC-A2B09373B541}"/>
                </c:ext>
              </c:extLst>
            </c:dLbl>
            <c:dLbl>
              <c:idx val="1"/>
              <c:layout>
                <c:manualLayout>
                  <c:x val="0.10915617686729585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01-49F0-BEAC-A2B09373B541}"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01-49F0-BEAC-A2B09373B541}"/>
                </c:ext>
              </c:extLst>
            </c:dLbl>
            <c:dLbl>
              <c:idx val="3"/>
              <c:layout>
                <c:manualLayout>
                  <c:x val="-0.112202276777676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01-49F0-BEAC-A2B09373B541}"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101-49F0-BEAC-A2B09373B541}"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101-49F0-BEAC-A2B09373B541}"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43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101-49F0-BEAC-A2B09373B541}"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4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101-49F0-BEAC-A2B09373B541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101-49F0-BEAC-A2B09373B541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15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101-49F0-BEAC-A2B09373B541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01-49F0-BEAC-A2B09373B541}"/>
                </c:ext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01-49F0-BEAC-A2B09373B541}"/>
                </c:ext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01-49F0-BEAC-A2B09373B541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Соцполитика -2152</c:v>
                </c:pt>
                <c:pt idx="1">
                  <c:v>Национальная оборона - 276,5</c:v>
                </c:pt>
                <c:pt idx="2">
                  <c:v>Культура, кинематография -0,0</c:v>
                </c:pt>
                <c:pt idx="3">
                  <c:v>Нацэкономика - 3039,3</c:v>
                </c:pt>
                <c:pt idx="4">
                  <c:v>ЖКХ - 11349,6</c:v>
                </c:pt>
                <c:pt idx="5">
                  <c:v>Общегосударственные вопросы - 4499,3</c:v>
                </c:pt>
                <c:pt idx="6">
                  <c:v>Нацбезопасность -0,0</c:v>
                </c:pt>
                <c:pt idx="7">
                  <c:v>Образование -0,0</c:v>
                </c:pt>
                <c:pt idx="8">
                  <c:v>Физическая культура и спорт-0,0</c:v>
                </c:pt>
                <c:pt idx="9">
                  <c:v>Прочие МБТ-97,3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0.10053584859824437</c:v>
                </c:pt>
                <c:pt idx="1">
                  <c:v>1.2917361588017921E-2</c:v>
                </c:pt>
                <c:pt idx="2">
                  <c:v>0</c:v>
                </c:pt>
                <c:pt idx="3">
                  <c:v>0.14198819918431418</c:v>
                </c:pt>
                <c:pt idx="4">
                  <c:v>0.53022382307185612</c:v>
                </c:pt>
                <c:pt idx="5">
                  <c:v>0.21019560576119001</c:v>
                </c:pt>
                <c:pt idx="6">
                  <c:v>3.1067072173713989E-3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101-49F0-BEAC-A2B09373B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68"/>
          <c:y val="2.0860422497067741E-2"/>
          <c:w val="0.29311518948736959"/>
          <c:h val="0.97131679807875282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0.25306</cdr:x>
      <cdr:y>0.72871</cdr:y>
    </cdr:from>
    <cdr:to>
      <cdr:x>0.38045</cdr:x>
      <cdr:y>0.87364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086429" y="3371314"/>
          <a:ext cx="1050329" cy="6705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0.52934</cdr:x>
      <cdr:y>0.67724</cdr:y>
    </cdr:from>
    <cdr:to>
      <cdr:x>0.64888</cdr:x>
      <cdr:y>0.85621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64365" y="3133198"/>
          <a:ext cx="985640" cy="82799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0.70486</cdr:y>
    </cdr:from>
    <cdr:to>
      <cdr:x>0.34222</cdr:x>
      <cdr:y>0.77579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0.56749</cdr:x>
      <cdr:y>0.67789</cdr:y>
    </cdr:from>
    <cdr:to>
      <cdr:x>0.67539</cdr:x>
      <cdr:y>0.73382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633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Комсомольского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Первомайского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Томской 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  <p:sp>
        <p:nvSpPr>
          <p:cNvPr id="11268" name="Rectangle 4" descr="30%"/>
          <p:cNvSpPr>
            <a:spLocks noChangeArrowheads="1"/>
          </p:cNvSpPr>
          <p:nvPr/>
        </p:nvSpPr>
        <p:spPr bwMode="auto">
          <a:xfrm rot="10800000" flipV="1">
            <a:off x="612775" y="6349608"/>
            <a:ext cx="6119813" cy="35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КОМСОМОЛЬСКОГО СЕЛЬСКОГО ПОСЕЛЕНИЯ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2020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867204"/>
              </p:ext>
            </p:extLst>
          </p:nvPr>
        </p:nvGraphicFramePr>
        <p:xfrm>
          <a:off x="944563" y="1117600"/>
          <a:ext cx="8412162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0" name="Document" r:id="rId3" imgW="10969759" imgH="6906923" progId="Word.Document.8">
                  <p:embed/>
                </p:oleObj>
              </mc:Choice>
              <mc:Fallback>
                <p:oleObj name="Document" r:id="rId3" imgW="10969759" imgH="6906923" progId="Word.Documen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944563" y="1117600"/>
                        <a:ext cx="8412162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49438" y="34210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850" y="5653088"/>
          <a:ext cx="987901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1" name="Document" r:id="rId5" imgW="10621397" imgH="7639684" progId="Word.Document.8">
                  <p:embed/>
                </p:oleObj>
              </mc:Choice>
              <mc:Fallback>
                <p:oleObj name="Document" r:id="rId5" imgW="10621397" imgH="7639684" progId="Word.Documen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850" y="5653088"/>
                        <a:ext cx="9879013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3563938" y="3060700"/>
            <a:ext cx="2881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849438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7934325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>
            <a:off x="5076825" y="306070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4ED12C-80B0-478D-9987-4A3EF2DE52B0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828419"/>
              </p:ext>
            </p:extLst>
          </p:nvPr>
        </p:nvGraphicFramePr>
        <p:xfrm>
          <a:off x="1062038" y="1812925"/>
          <a:ext cx="8128000" cy="569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4213" y="828675"/>
            <a:ext cx="92233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(дотация)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2020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год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27622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089125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Комсомольского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6" name="_s3083"/>
          <p:cNvCxnSpPr>
            <a:cxnSpLocks noChangeShapeType="1"/>
          </p:cNvCxnSpPr>
          <p:nvPr/>
        </p:nvCxnSpPr>
        <p:spPr bwMode="auto">
          <a:xfrm rot="10800000">
            <a:off x="4791075" y="1708150"/>
            <a:ext cx="404813" cy="163353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7" name="_s3084"/>
          <p:cNvCxnSpPr>
            <a:cxnSpLocks noChangeShapeType="1"/>
          </p:cNvCxnSpPr>
          <p:nvPr/>
        </p:nvCxnSpPr>
        <p:spPr bwMode="auto">
          <a:xfrm flipV="1">
            <a:off x="4757738" y="2138363"/>
            <a:ext cx="452437" cy="20335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_s3085"/>
          <p:cNvCxnSpPr>
            <a:cxnSpLocks noChangeShapeType="1"/>
          </p:cNvCxnSpPr>
          <p:nvPr/>
        </p:nvCxnSpPr>
        <p:spPr bwMode="auto">
          <a:xfrm rot="10800000">
            <a:off x="5210175" y="676275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_s3086"/>
          <p:cNvCxnSpPr>
            <a:cxnSpLocks noChangeShapeType="1"/>
          </p:cNvCxnSpPr>
          <p:nvPr/>
        </p:nvCxnSpPr>
        <p:spPr bwMode="auto">
          <a:xfrm flipV="1">
            <a:off x="4792663" y="1408113"/>
            <a:ext cx="417512" cy="64770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_s3087"/>
          <p:cNvCxnSpPr>
            <a:cxnSpLocks noChangeShapeType="1"/>
          </p:cNvCxnSpPr>
          <p:nvPr/>
        </p:nvCxnSpPr>
        <p:spPr bwMode="auto">
          <a:xfrm rot="10800000">
            <a:off x="5210175" y="1436688"/>
            <a:ext cx="442913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527050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Объем расходов на муниципальные целевые программы в </a:t>
            </a:r>
            <a:r>
              <a:rPr lang="ru-RU" i="0" dirty="0" smtClean="0">
                <a:solidFill>
                  <a:srgbClr val="FFFF00"/>
                </a:solidFill>
              </a:rPr>
              <a:t>2020 </a:t>
            </a:r>
            <a:r>
              <a:rPr lang="ru-RU" i="0" dirty="0">
                <a:solidFill>
                  <a:srgbClr val="FFFF00"/>
                </a:solidFill>
              </a:rPr>
              <a:t>году –</a:t>
            </a:r>
          </a:p>
          <a:p>
            <a:pPr algn="ctr" defTabSz="924959" eaLnBrk="1" hangingPunct="1">
              <a:defRPr/>
            </a:pPr>
            <a:r>
              <a:rPr lang="ru-RU" i="0" dirty="0" smtClean="0">
                <a:solidFill>
                  <a:srgbClr val="FFFF00"/>
                </a:solidFill>
              </a:rPr>
              <a:t>12788,3 </a:t>
            </a:r>
            <a:r>
              <a:rPr lang="ru-RU" i="0" dirty="0">
                <a:solidFill>
                  <a:srgbClr val="FFFF00"/>
                </a:solidFill>
              </a:rPr>
              <a:t>тыс. рублей</a:t>
            </a:r>
          </a:p>
        </p:txBody>
      </p:sp>
      <p:sp>
        <p:nvSpPr>
          <p:cNvPr id="26632" name="_s3089"/>
          <p:cNvSpPr>
            <a:spLocks noChangeArrowheads="1"/>
          </p:cNvSpPr>
          <p:nvPr/>
        </p:nvSpPr>
        <p:spPr bwMode="auto">
          <a:xfrm>
            <a:off x="5721350" y="3779838"/>
            <a:ext cx="4019550" cy="7064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Предоставление жилья детям сиротам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2112,0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3" name="_s3090"/>
          <p:cNvSpPr>
            <a:spLocks noChangeArrowheads="1"/>
          </p:cNvSpPr>
          <p:nvPr/>
        </p:nvSpPr>
        <p:spPr bwMode="auto">
          <a:xfrm>
            <a:off x="755650" y="1819275"/>
            <a:ext cx="4127500" cy="8890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Проведение ремонта и благоустройства захоронений </a:t>
            </a: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. рублей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34" name="_s3091"/>
          <p:cNvSpPr>
            <a:spLocks noChangeArrowheads="1"/>
          </p:cNvSpPr>
          <p:nvPr/>
        </p:nvSpPr>
        <p:spPr bwMode="auto">
          <a:xfrm>
            <a:off x="5645150" y="1747838"/>
            <a:ext cx="4148138" cy="8874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Создание условий для управления домами 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1,4тыс. рублей 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6635" name="_s3092"/>
          <p:cNvSpPr>
            <a:spLocks noChangeArrowheads="1"/>
          </p:cNvSpPr>
          <p:nvPr/>
        </p:nvSpPr>
        <p:spPr bwMode="auto">
          <a:xfrm>
            <a:off x="755650" y="3516313"/>
            <a:ext cx="4027488" cy="8080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Инициативное бюджетирование</a:t>
            </a:r>
            <a:endParaRPr lang="ru-RU" sz="16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856,2</a:t>
            </a:r>
            <a:r>
              <a:rPr lang="ru-RU" sz="16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200" i="0" dirty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тыс. рублей  </a:t>
            </a:r>
          </a:p>
        </p:txBody>
      </p:sp>
      <p:sp>
        <p:nvSpPr>
          <p:cNvPr id="26636" name="_s3093"/>
          <p:cNvSpPr>
            <a:spLocks noChangeArrowheads="1"/>
          </p:cNvSpPr>
          <p:nvPr/>
        </p:nvSpPr>
        <p:spPr bwMode="auto">
          <a:xfrm>
            <a:off x="5649913" y="2779713"/>
            <a:ext cx="4135437" cy="8112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Компенсация расходов за нефть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6418,1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.рублей  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latin typeface="Arial" panose="020B0604020202020204" pitchFamily="34" charset="0"/>
              </a:rPr>
              <a:t> </a:t>
            </a:r>
            <a:endParaRPr lang="ru-RU" sz="12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2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3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4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5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</p:txBody>
      </p:sp>
      <p:sp>
        <p:nvSpPr>
          <p:cNvPr id="26646" name="_s3089"/>
          <p:cNvSpPr>
            <a:spLocks noChangeArrowheads="1"/>
          </p:cNvSpPr>
          <p:nvPr/>
        </p:nvSpPr>
        <p:spPr bwMode="auto">
          <a:xfrm>
            <a:off x="755650" y="5240338"/>
            <a:ext cx="4002088" cy="6477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Подготовка к отопительному периоду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2133,9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47" name="_s3082"/>
          <p:cNvCxnSpPr>
            <a:cxnSpLocks noChangeShapeType="1"/>
          </p:cNvCxnSpPr>
          <p:nvPr/>
        </p:nvCxnSpPr>
        <p:spPr bwMode="auto">
          <a:xfrm flipV="1">
            <a:off x="4776788" y="2708275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8" name="Прямоугольник 38"/>
          <p:cNvSpPr>
            <a:spLocks noChangeArrowheads="1"/>
          </p:cNvSpPr>
          <p:nvPr/>
        </p:nvSpPr>
        <p:spPr bwMode="auto">
          <a:xfrm>
            <a:off x="3492500" y="6456363"/>
            <a:ext cx="287338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49" name="Прямоугольник 39"/>
          <p:cNvSpPr>
            <a:spLocks noChangeArrowheads="1"/>
          </p:cNvSpPr>
          <p:nvPr/>
        </p:nvSpPr>
        <p:spPr bwMode="auto">
          <a:xfrm>
            <a:off x="4103688" y="6473825"/>
            <a:ext cx="252412" cy="287338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50" name="_s3089"/>
          <p:cNvSpPr>
            <a:spLocks noChangeArrowheads="1"/>
          </p:cNvSpPr>
          <p:nvPr/>
        </p:nvSpPr>
        <p:spPr bwMode="auto">
          <a:xfrm>
            <a:off x="5721350" y="478155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муниципального управления</a:t>
            </a:r>
            <a:r>
              <a:rPr lang="ru-RU" sz="1400" i="0" dirty="0">
                <a:latin typeface="Times New Roman" panose="02020603050405020304" pitchFamily="18" charset="0"/>
              </a:rPr>
              <a:t>–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</a:t>
            </a:r>
            <a:r>
              <a:rPr lang="ru-RU" sz="1400" i="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тыс.рублей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 0,0</a:t>
            </a:r>
            <a:endParaRPr lang="ru-RU" sz="14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_s3089"/>
          <p:cNvSpPr>
            <a:spLocks noChangeArrowheads="1"/>
          </p:cNvSpPr>
          <p:nvPr/>
        </p:nvSpPr>
        <p:spPr bwMode="auto">
          <a:xfrm>
            <a:off x="790575" y="27082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276,5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2" name="_s3089"/>
          <p:cNvSpPr>
            <a:spLocks noChangeArrowheads="1"/>
          </p:cNvSpPr>
          <p:nvPr/>
        </p:nvSpPr>
        <p:spPr bwMode="auto">
          <a:xfrm>
            <a:off x="790575" y="449580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Формирование комфортная городская  среда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991,6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3" name="_s3083"/>
          <p:cNvCxnSpPr>
            <a:cxnSpLocks noChangeShapeType="1"/>
          </p:cNvCxnSpPr>
          <p:nvPr/>
        </p:nvCxnSpPr>
        <p:spPr bwMode="auto">
          <a:xfrm rot="10800000">
            <a:off x="5221288" y="1779588"/>
            <a:ext cx="404812" cy="163353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4" name="_s3089"/>
          <p:cNvSpPr>
            <a:spLocks noChangeArrowheads="1"/>
          </p:cNvSpPr>
          <p:nvPr/>
        </p:nvSpPr>
        <p:spPr bwMode="auto">
          <a:xfrm>
            <a:off x="5578475" y="57816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физической культуры и спорта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в Комсомольском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сельском поселении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0,0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_s3089"/>
          <p:cNvSpPr>
            <a:spLocks noChangeArrowheads="1"/>
          </p:cNvSpPr>
          <p:nvPr/>
        </p:nvSpPr>
        <p:spPr bwMode="auto">
          <a:xfrm>
            <a:off x="790575" y="606742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Управление муниципальным имуществом, работы по разграничению собственности на землю–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0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6" name="_s3082"/>
          <p:cNvCxnSpPr>
            <a:cxnSpLocks noChangeShapeType="1"/>
          </p:cNvCxnSpPr>
          <p:nvPr/>
        </p:nvCxnSpPr>
        <p:spPr bwMode="auto">
          <a:xfrm flipV="1">
            <a:off x="4791075" y="3708400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_s3082"/>
          <p:cNvCxnSpPr>
            <a:cxnSpLocks noChangeShapeType="1"/>
          </p:cNvCxnSpPr>
          <p:nvPr/>
        </p:nvCxnSpPr>
        <p:spPr bwMode="auto">
          <a:xfrm rot="5400000" flipH="1" flipV="1">
            <a:off x="3612356" y="5029994"/>
            <a:ext cx="321627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_s3082"/>
          <p:cNvCxnSpPr>
            <a:cxnSpLocks noChangeShapeType="1"/>
            <a:endCxn id="26654" idx="2"/>
          </p:cNvCxnSpPr>
          <p:nvPr/>
        </p:nvCxnSpPr>
        <p:spPr bwMode="auto">
          <a:xfrm rot="16200000" flipH="1">
            <a:off x="4954588" y="5548313"/>
            <a:ext cx="890587" cy="3571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_s3082"/>
          <p:cNvCxnSpPr>
            <a:cxnSpLocks noChangeShapeType="1"/>
          </p:cNvCxnSpPr>
          <p:nvPr/>
        </p:nvCxnSpPr>
        <p:spPr bwMode="auto">
          <a:xfrm flipV="1">
            <a:off x="4791075" y="2208213"/>
            <a:ext cx="434975" cy="29352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7243" y="236265"/>
            <a:ext cx="8842212" cy="1969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Расходы бюджета Комсомольского сельского поселения, 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формируемые в рамках муниципальных программ Комсомольского сельского поселения, и непрограммные расходы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3400" b="1" dirty="0" smtClean="0">
                <a:latin typeface="Candara" pitchFamily="34" charset="0"/>
              </a:rPr>
              <a:t>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2018                         2019                         2020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22" y="2835473"/>
            <a:ext cx="9706857" cy="3780632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7681" y="2813560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14784,9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</a:rPr>
              <a:t>тыс.руб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1334" y="2835467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12788,3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78503" y="2835467"/>
            <a:ext cx="2447124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18769,8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46777" y="3544340"/>
            <a:ext cx="1468274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0,0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тыс.руб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2228796" y="3578897"/>
            <a:ext cx="1524792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0,0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809609" y="3544340"/>
            <a:ext cx="1386703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0,0 </a:t>
            </a:r>
            <a:r>
              <a:rPr lang="ru-RU" sz="1400" dirty="0" err="1" smtClean="0"/>
              <a:t>т</a:t>
            </a:r>
            <a:r>
              <a:rPr lang="ru-RU" sz="1400" b="0" dirty="0" err="1" smtClean="0"/>
              <a:t>ыс.руб</a:t>
            </a:r>
            <a:endParaRPr lang="ru-RU" sz="1400" b="0" dirty="0"/>
          </a:p>
        </p:txBody>
      </p:sp>
      <p:sp>
        <p:nvSpPr>
          <p:cNvPr id="14" name="Овал 13"/>
          <p:cNvSpPr/>
          <p:nvPr/>
        </p:nvSpPr>
        <p:spPr>
          <a:xfrm>
            <a:off x="979488" y="5199063"/>
            <a:ext cx="569912" cy="4714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201863" y="5199063"/>
            <a:ext cx="78311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Комсомольского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 формируемые в рамках муниципальных программ </a:t>
            </a:r>
            <a:r>
              <a:rPr lang="ru-RU" sz="1600" dirty="0" smtClean="0">
                <a:latin typeface="Calibri" panose="020F0502020204030204" pitchFamily="34" charset="0"/>
              </a:rPr>
              <a:t>Комсомольского сельского </a:t>
            </a:r>
            <a:r>
              <a:rPr lang="ru-RU" sz="1600" dirty="0">
                <a:latin typeface="Calibri" panose="020F0502020204030204" pitchFamily="34" charset="0"/>
              </a:rPr>
              <a:t>поселения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978813" y="6222307"/>
            <a:ext cx="570996" cy="4725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63" name="TextBox 16"/>
          <p:cNvSpPr txBox="1">
            <a:spLocks noChangeArrowheads="1"/>
          </p:cNvSpPr>
          <p:nvPr/>
        </p:nvSpPr>
        <p:spPr bwMode="auto">
          <a:xfrm>
            <a:off x="2201863" y="6223000"/>
            <a:ext cx="7423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Комсомольского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27664" name="TextBox 17"/>
          <p:cNvSpPr txBox="1">
            <a:spLocks noChangeArrowheads="1"/>
          </p:cNvSpPr>
          <p:nvPr/>
        </p:nvSpPr>
        <p:spPr bwMode="auto">
          <a:xfrm>
            <a:off x="1549400" y="2520950"/>
            <a:ext cx="896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100,0%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5" name="TextBox 18"/>
          <p:cNvSpPr txBox="1">
            <a:spLocks noChangeArrowheads="1"/>
          </p:cNvSpPr>
          <p:nvPr/>
        </p:nvSpPr>
        <p:spPr bwMode="auto">
          <a:xfrm>
            <a:off x="2773363" y="3071813"/>
            <a:ext cx="815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 smtClean="0">
                <a:latin typeface="Calibri" panose="020F0502020204030204" pitchFamily="34" charset="0"/>
              </a:rPr>
              <a:t>0,0%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27666" name="TextBox 19"/>
          <p:cNvSpPr txBox="1">
            <a:spLocks noChangeArrowheads="1"/>
          </p:cNvSpPr>
          <p:nvPr/>
        </p:nvSpPr>
        <p:spPr bwMode="auto">
          <a:xfrm>
            <a:off x="4649788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100,0%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6199188" y="3151188"/>
            <a:ext cx="7350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0,0%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8075613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100,0 %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9380538" y="3151188"/>
            <a:ext cx="8159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0,0 %</a:t>
            </a:r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755650" y="3054350"/>
            <a:ext cx="9566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Основные показатели исполнения бюджета поселения за </a:t>
            </a:r>
            <a:r>
              <a:rPr lang="ru-RU" sz="2700" i="0" kern="0" dirty="0" smtClean="0">
                <a:solidFill>
                  <a:srgbClr val="FFFF00"/>
                </a:solidFill>
                <a:latin typeface="Corbel"/>
                <a:cs typeface="Arial" charset="0"/>
              </a:rPr>
              <a:t>2020 </a:t>
            </a: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37301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01.01.2020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21841,1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21821,4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 </a:t>
                      </a:r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4348,9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17492,2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17507,2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16673"/>
              </p:ext>
            </p:extLst>
          </p:nvPr>
        </p:nvGraphicFramePr>
        <p:xfrm>
          <a:off x="612775" y="3492500"/>
          <a:ext cx="9217024" cy="2708275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01.01.2020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21408,9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21405,3</a:t>
                      </a:r>
                      <a:endParaRPr lang="ru-RU" sz="17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4348,9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4314,2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-416,1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-416,1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08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КОМСОМОЛЬСКОГО СЕЛЬСКОГО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2020год</a:t>
            </a:r>
            <a:endParaRPr lang="ru-RU" sz="14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6212" y="6724896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2020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21821,4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37" y="952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21841,1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17507,2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17492,2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4314,2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80,2%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19,8%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-19,7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 99,9%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86486" y="4465248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4348,9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-34,7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</a:t>
            </a:r>
            <a:r>
              <a:rPr lang="ru-RU" sz="1800" i="0" dirty="0" smtClean="0">
                <a:latin typeface="Times New Roman" panose="02020603050405020304" pitchFamily="18" charset="0"/>
              </a:rPr>
              <a:t>100,77%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latin typeface="Times New Roman" panose="02020603050405020304" pitchFamily="18" charset="0"/>
              </a:rPr>
              <a:t>+</a:t>
            </a:r>
            <a:r>
              <a:rPr lang="ru-RU" sz="1800" i="0" dirty="0" smtClean="0">
                <a:latin typeface="Times New Roman" panose="02020603050405020304" pitchFamily="18" charset="0"/>
              </a:rPr>
              <a:t>15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 99,9%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1"/>
          <p:cNvSpPr>
            <a:spLocks noChangeArrowheads="1"/>
          </p:cNvSpPr>
          <p:nvPr/>
        </p:nvSpPr>
        <p:spPr bwMode="gray">
          <a:xfrm>
            <a:off x="2327275" y="6062663"/>
            <a:ext cx="2154238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331325" y="0"/>
            <a:ext cx="11096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0850" y="288925"/>
            <a:ext cx="9620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КОМСОМОЛЬСКОГО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33388" y="2492106"/>
            <a:ext cx="9539287" cy="2710528"/>
            <a:chOff x="58" y="1490"/>
            <a:chExt cx="5544" cy="2361"/>
          </a:xfrm>
        </p:grpSpPr>
        <p:sp>
          <p:nvSpPr>
            <p:cNvPr id="15387" name="Rectangle 6"/>
            <p:cNvSpPr>
              <a:spLocks noChangeArrowheads="1"/>
            </p:cNvSpPr>
            <p:nvPr/>
          </p:nvSpPr>
          <p:spPr bwMode="auto">
            <a:xfrm>
              <a:off x="1266" y="2281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4549,0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8" name="Rectangle 7"/>
            <p:cNvSpPr>
              <a:spLocks noChangeArrowheads="1"/>
            </p:cNvSpPr>
            <p:nvPr/>
          </p:nvSpPr>
          <p:spPr bwMode="auto">
            <a:xfrm>
              <a:off x="1238" y="3061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15834,7</a:t>
              </a:r>
              <a:endParaRPr lang="ru-RU" sz="1400" i="0" dirty="0" smtClean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1270" y="1511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20383,7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0" name="Rectangle 9"/>
            <p:cNvSpPr>
              <a:spLocks noChangeArrowheads="1"/>
            </p:cNvSpPr>
            <p:nvPr/>
          </p:nvSpPr>
          <p:spPr bwMode="auto">
            <a:xfrm>
              <a:off x="1967" y="2310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4348,9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1971" y="3078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17492,2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2019" y="1490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21841,1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3" name="Rectangle 12"/>
            <p:cNvSpPr>
              <a:spLocks noChangeArrowheads="1"/>
            </p:cNvSpPr>
            <p:nvPr/>
          </p:nvSpPr>
          <p:spPr bwMode="auto">
            <a:xfrm>
              <a:off x="2698" y="2299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4314,2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Rectangle 13"/>
            <p:cNvSpPr>
              <a:spLocks noChangeArrowheads="1"/>
            </p:cNvSpPr>
            <p:nvPr/>
          </p:nvSpPr>
          <p:spPr bwMode="auto">
            <a:xfrm>
              <a:off x="2687" y="3034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17507,2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Rectangle 14"/>
            <p:cNvSpPr>
              <a:spLocks noChangeArrowheads="1"/>
            </p:cNvSpPr>
            <p:nvPr/>
          </p:nvSpPr>
          <p:spPr bwMode="auto">
            <a:xfrm>
              <a:off x="2687" y="1524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21821,4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210,0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7" name="Rectangle 16"/>
            <p:cNvSpPr>
              <a:spLocks noChangeArrowheads="1"/>
            </p:cNvSpPr>
            <p:nvPr/>
          </p:nvSpPr>
          <p:spPr bwMode="auto">
            <a:xfrm>
              <a:off x="3393" y="3045"/>
              <a:ext cx="812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0,0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8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210,0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Rectangle 18"/>
            <p:cNvSpPr>
              <a:spLocks noChangeArrowheads="1"/>
            </p:cNvSpPr>
            <p:nvPr/>
          </p:nvSpPr>
          <p:spPr bwMode="auto">
            <a:xfrm>
              <a:off x="4150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3 679,9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0" name="Rectangle 19"/>
            <p:cNvSpPr>
              <a:spLocks noChangeArrowheads="1"/>
            </p:cNvSpPr>
            <p:nvPr/>
          </p:nvSpPr>
          <p:spPr bwMode="auto">
            <a:xfrm>
              <a:off x="4176" y="3050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11 613,5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1" name="Rectangle 20"/>
            <p:cNvSpPr>
              <a:spLocks noChangeArrowheads="1"/>
            </p:cNvSpPr>
            <p:nvPr/>
          </p:nvSpPr>
          <p:spPr bwMode="auto">
            <a:xfrm>
              <a:off x="412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15 293,4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635,1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435,5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Rectangle 23"/>
            <p:cNvSpPr>
              <a:spLocks noChangeArrowheads="1"/>
            </p:cNvSpPr>
            <p:nvPr/>
          </p:nvSpPr>
          <p:spPr bwMode="auto">
            <a:xfrm>
              <a:off x="4876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1 070,6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5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и неналоговые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доходы</a:t>
              </a:r>
            </a:p>
          </p:txBody>
        </p:sp>
        <p:sp>
          <p:nvSpPr>
            <p:cNvPr id="15406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Безвозмездные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поступления</a:t>
              </a:r>
            </a:p>
          </p:txBody>
        </p:sp>
        <p:sp>
          <p:nvSpPr>
            <p:cNvPr id="15407" name="Rectangle 26"/>
            <p:cNvSpPr>
              <a:spLocks noChangeArrowheads="1"/>
            </p:cNvSpPr>
            <p:nvPr/>
          </p:nvSpPr>
          <p:spPr bwMode="auto">
            <a:xfrm>
              <a:off x="58" y="1493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Доходы, всего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в том числе</a:t>
              </a:r>
            </a:p>
          </p:txBody>
        </p:sp>
      </p:grp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433388" y="1208088"/>
            <a:ext cx="9521825" cy="1425575"/>
            <a:chOff x="113" y="572"/>
            <a:chExt cx="5534" cy="862"/>
          </a:xfrm>
        </p:grpSpPr>
        <p:sp>
          <p:nvSpPr>
            <p:cNvPr id="15374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Первона-чальный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2020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2020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2020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от </a:t>
              </a: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уточнен-ного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плана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2019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2020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 от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2019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Text Box 41"/>
          <p:cNvSpPr txBox="1">
            <a:spLocks noChangeArrowheads="1"/>
          </p:cNvSpPr>
          <p:nvPr/>
        </p:nvSpPr>
        <p:spPr bwMode="gray">
          <a:xfrm>
            <a:off x="0" y="5368925"/>
            <a:ext cx="104409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Удельный вес налоговых и неналоговых доходов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 в структуре доходов местного бюджета</a:t>
            </a:r>
            <a:endParaRPr lang="en-US" sz="1800" i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86013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19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9" name="AutoShape 44"/>
          <p:cNvSpPr>
            <a:spLocks noChangeArrowheads="1"/>
          </p:cNvSpPr>
          <p:nvPr/>
        </p:nvSpPr>
        <p:spPr bwMode="gray">
          <a:xfrm>
            <a:off x="5668963" y="606266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719388" y="62817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24,1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3" y="62944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26,4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8674100" y="731838"/>
            <a:ext cx="1463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latin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 anchor="t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91E5E1-BD2B-47CD-8780-306E51BB0874}" type="slidenum">
              <a:rPr lang="en-US" altLang="ru-RU" sz="2000" smtClean="0">
                <a:solidFill>
                  <a:srgbClr val="0000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ru-RU" sz="2000" smtClean="0">
              <a:solidFill>
                <a:srgbClr val="000000"/>
              </a:solidFill>
              <a:latin typeface="Centaur" panose="020305040502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846921"/>
              </p:ext>
            </p:extLst>
          </p:nvPr>
        </p:nvGraphicFramePr>
        <p:xfrm>
          <a:off x="1093788" y="1893888"/>
          <a:ext cx="832485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782638" y="504825"/>
            <a:ext cx="88757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Комсомольского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17938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Комсомольского сельского поселения за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2020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год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21821,4тыс</a:t>
            </a: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. 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2124075" y="3790950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4314,2 </a:t>
            </a: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тыс.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</a:t>
            </a:r>
            <a:r>
              <a:rPr lang="ru-RU" sz="2000" i="0" dirty="0" smtClean="0">
                <a:latin typeface="Times New Roman" panose="02020603050405020304" pitchFamily="18" charset="0"/>
              </a:rPr>
              <a:t>16,9%)</a:t>
            </a:r>
            <a:endParaRPr lang="ru-RU" sz="2000" i="0" dirty="0">
              <a:latin typeface="Times New Roman" panose="02020603050405020304" pitchFamily="18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Комсомольского сельского поселения 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2019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-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2020гг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802912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78136"/>
              </p:ext>
            </p:extLst>
          </p:nvPr>
        </p:nvGraphicFramePr>
        <p:xfrm>
          <a:off x="801028" y="1260351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Комсомольского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400023"/>
              </p:ext>
            </p:extLst>
          </p:nvPr>
        </p:nvGraphicFramePr>
        <p:xfrm>
          <a:off x="1581150" y="1889125"/>
          <a:ext cx="788035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Комсомольского 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14184</TotalTime>
  <Words>661</Words>
  <Application>Microsoft Office PowerPoint</Application>
  <PresentationFormat>Произвольный</PresentationFormat>
  <Paragraphs>266</Paragraphs>
  <Slides>16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30" baseType="lpstr">
      <vt:lpstr>Arial</vt:lpstr>
      <vt:lpstr>Arial Cyr</vt:lpstr>
      <vt:lpstr>Calibri</vt:lpstr>
      <vt:lpstr>Candara</vt:lpstr>
      <vt:lpstr>Centaur</vt:lpstr>
      <vt:lpstr>Century</vt:lpstr>
      <vt:lpstr>Corbel</vt:lpstr>
      <vt:lpstr>Times New Roman</vt:lpstr>
      <vt:lpstr>Trebuchet MS</vt:lpstr>
      <vt:lpstr>Verdana</vt:lpstr>
      <vt:lpstr>Wingdings 3</vt:lpstr>
      <vt:lpstr>Грань</vt:lpstr>
      <vt:lpstr>Документ Microsoft Word 97–2003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Комсомольского сельского поселения за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Расходы бюджета Комсомольского сельского поселения,  формируемые в рамках муниципальных программ Комсомольского сельского поселения, и непрограммные расходы     2018                         2019                         2020</vt:lpstr>
      <vt:lpstr>Презентация PowerPoint</vt:lpstr>
    </vt:vector>
  </TitlesOfParts>
  <Company>mfsk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Пользователь</cp:lastModifiedBy>
  <cp:revision>901</cp:revision>
  <cp:lastPrinted>2015-05-07T06:40:50Z</cp:lastPrinted>
  <dcterms:created xsi:type="dcterms:W3CDTF">2006-03-13T15:04:37Z</dcterms:created>
  <dcterms:modified xsi:type="dcterms:W3CDTF">2021-09-10T06:05:07Z</dcterms:modified>
</cp:coreProperties>
</file>