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0" r:id="rId4"/>
    <p:sldId id="265" r:id="rId5"/>
    <p:sldId id="269" r:id="rId6"/>
    <p:sldId id="271" r:id="rId7"/>
    <p:sldId id="261" r:id="rId8"/>
    <p:sldId id="262" r:id="rId9"/>
    <p:sldId id="263" r:id="rId10"/>
    <p:sldId id="267" r:id="rId11"/>
    <p:sldId id="264" r:id="rId12"/>
    <p:sldId id="266" r:id="rId13"/>
    <p:sldId id="270" r:id="rId14"/>
    <p:sldId id="268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22146274176358"/>
          <c:y val="3.0759589322526773E-2"/>
          <c:w val="0.87653984540771601"/>
          <c:h val="0.8435376668906277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2022 г.</c:v>
                </c:pt>
                <c:pt idx="3">
                  <c:v>2024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4934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9B-4663-B7E2-301C6C657FA7}"/>
            </c:ext>
          </c:extLst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2022 г.</c:v>
                </c:pt>
                <c:pt idx="3">
                  <c:v>2024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5219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9B-4663-B7E2-301C6C657FA7}"/>
            </c:ext>
          </c:extLst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2022 г.</c:v>
                </c:pt>
                <c:pt idx="3">
                  <c:v>2024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5684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9B-4663-B7E2-301C6C657F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760768"/>
        <c:axId val="9762304"/>
      </c:barChart>
      <c:catAx>
        <c:axId val="976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62304"/>
        <c:crosses val="autoZero"/>
        <c:auto val="1"/>
        <c:lblAlgn val="ctr"/>
        <c:lblOffset val="100"/>
        <c:noMultiLvlLbl val="0"/>
      </c:catAx>
      <c:valAx>
        <c:axId val="9762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60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6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740</c:v>
                </c:pt>
                <c:pt idx="2">
                  <c:v>787</c:v>
                </c:pt>
                <c:pt idx="3">
                  <c:v>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78-40AF-91E0-8D6783B6798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304</c:v>
                </c:pt>
                <c:pt idx="2">
                  <c:v>317</c:v>
                </c:pt>
                <c:pt idx="3">
                  <c:v>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78-40AF-91E0-8D6783B6798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земельный 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310</c:v>
                </c:pt>
                <c:pt idx="2">
                  <c:v>325</c:v>
                </c:pt>
                <c:pt idx="3">
                  <c:v>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78-40AF-91E0-8D6783B6798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Акцизы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3430</c:v>
                </c:pt>
                <c:pt idx="2">
                  <c:v>3640</c:v>
                </c:pt>
                <c:pt idx="3">
                  <c:v>4022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78-40AF-91E0-8D6783B6798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50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78-40AF-91E0-8D6783B6798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678-40AF-91E0-8D6783B6798C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78-40AF-91E0-8D6783B679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579968"/>
        <c:axId val="34581504"/>
        <c:axId val="0"/>
      </c:bar3DChart>
      <c:catAx>
        <c:axId val="34579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581504"/>
        <c:crosses val="autoZero"/>
        <c:auto val="1"/>
        <c:lblAlgn val="ctr"/>
        <c:lblOffset val="100"/>
        <c:noMultiLvlLbl val="0"/>
      </c:catAx>
      <c:valAx>
        <c:axId val="34581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799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104"/>
        </c:manualLayout>
      </c:layout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754C-421A-8793-3115EFF3F41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21696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4C-421A-8793-3115EFF3F41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20719.599999999999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4C-421A-8793-3115EFF3F41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2022г.</c:v>
                </c:pt>
                <c:pt idx="2">
                  <c:v>2023г.</c:v>
                </c:pt>
                <c:pt idx="3">
                  <c:v>2024г.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21179.4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4C-421A-8793-3115EFF3F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719808"/>
        <c:axId val="35721600"/>
      </c:barChart>
      <c:catAx>
        <c:axId val="3571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721600"/>
        <c:crosses val="autoZero"/>
        <c:auto val="1"/>
        <c:lblAlgn val="ctr"/>
        <c:lblOffset val="100"/>
        <c:noMultiLvlLbl val="0"/>
      </c:catAx>
      <c:valAx>
        <c:axId val="35721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719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09.08.2022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omsp@tomsk.gov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1340768"/>
            <a:ext cx="11449272" cy="230425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Проект </a:t>
            </a: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</a:t>
            </a: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юджета </a:t>
            </a: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для граждан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17232"/>
            <a:ext cx="9144000" cy="134076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Администрация МО Комсомольское сельское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поселение Первомайского района на 2022 год и на плановый период 2023 и 2024 годов</a:t>
            </a:r>
          </a:p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ПРОЕКТА БЮДЖЕТА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КОМСОМОЛЬСКОГО СЕЛЬСКОГО ПОСЕЛЕНИЯ НА 2022 -2024 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54022115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873385"/>
              </p:ext>
            </p:extLst>
          </p:nvPr>
        </p:nvGraphicFramePr>
        <p:xfrm>
          <a:off x="35497" y="1122680"/>
          <a:ext cx="8100392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2022</a:t>
                      </a:r>
                      <a:r>
                        <a:rPr lang="ru-RU" sz="1400" baseline="0" dirty="0" smtClean="0"/>
                        <a:t>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2023г..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2024г.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21696,0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20719,6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21179,4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5024,4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5024,4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5024,4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295,3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316,1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3430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3640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4022,0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1026,8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26,8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коммунальное хозяйство</a:t>
                      </a:r>
                    </a:p>
                    <a:p>
                      <a:r>
                        <a:rPr lang="ru-RU" sz="1400" dirty="0" smtClean="0"/>
                        <a:t>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9936,0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9936,0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9936,0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Благоустройство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753,3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566,7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635,9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Обеспечение проведения</a:t>
                      </a:r>
                      <a:r>
                        <a:rPr lang="ru-RU" sz="1400" baseline="0" dirty="0" smtClean="0"/>
                        <a:t> выборов и референдумов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1213,2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1213,2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1213,2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ПРОЕКТА БЮДЖЕТА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КОМСОМОЛЬСКОГО СЕЛЬСКОГО ПОСЕЛЕНИЯ НА 2022-2024 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0937875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</a:t>
            </a:r>
            <a:r>
              <a:rPr lang="ru-RU" sz="2200" dirty="0" smtClean="0"/>
              <a:t>ПРОЕКТА БЮДЖЕТА </a:t>
            </a:r>
            <a:r>
              <a:rPr lang="ru-RU" sz="2200" dirty="0" smtClean="0"/>
              <a:t>КОМСОМОЛЬСКОГО СЕЛЬСКОГО ПОСЕЛЕНИЯ НА 2022-2024 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Проекта бюджетных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ассигнований по муниципальным программам </a:t>
            </a:r>
            <a:r>
              <a:rPr lang="ru-RU" sz="2200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КоМСОМОЛЬСКОГО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сельского поселения и непрограммным направлениям деятельности на 2022 год и на плановый период 2023 и 2024 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761025"/>
              </p:ext>
            </p:extLst>
          </p:nvPr>
        </p:nvGraphicFramePr>
        <p:xfrm>
          <a:off x="251520" y="1701198"/>
          <a:ext cx="8496945" cy="7387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3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2022</a:t>
                      </a:r>
                      <a:r>
                        <a:rPr lang="ru-RU" sz="1900" baseline="0" dirty="0" smtClean="0"/>
                        <a:t>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2023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2024 г.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16762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15500,6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15495,4</a:t>
                      </a:r>
                      <a:endParaRPr lang="ru-RU" sz="1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9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Государственная программа  "Эффективное управление региональными финансами, государственными закупками и совершенствование межбюджетных отношений в Томской области , подпрограмма  " Повышение финансовой грамотности и развитие инициативного бюджетирования на территории Томской области"</a:t>
                      </a:r>
                      <a:r>
                        <a:rPr lang="ru-RU" sz="1000" b="0" i="0" u="none" strike="noStrike" dirty="0">
                          <a:effectLst/>
                          <a:latin typeface="Tahoma" panose="020B0604030504040204" pitchFamily="34" charset="0"/>
                        </a:rPr>
                        <a:t/>
                      </a:r>
                      <a:br>
                        <a:rPr lang="ru-RU" sz="1000" b="0" i="0" u="none" strike="noStrike" dirty="0">
                          <a:effectLst/>
                          <a:latin typeface="Tahoma" panose="020B0604030504040204" pitchFamily="34" charset="0"/>
                        </a:rPr>
                      </a:br>
                      <a:endParaRPr lang="ru-RU" sz="10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          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0,0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4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9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Государственная программа " Детство под защитой", Подпрограмма " Защита прав детей - сирот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1213,2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1213,2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1213,2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5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9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Государственная  программа " Совершенствование механизмов управления экономическим развитием Томской области "                                          подпрограмма " Баланс экономических интересов потребителей и поставщиков на регулируемых рынках товаров и услуг</a:t>
                      </a:r>
                      <a:r>
                        <a:rPr lang="ru-RU" sz="1900" b="0" i="0" u="none" strike="noStrike" dirty="0">
                          <a:effectLst/>
                          <a:latin typeface="Tahoma" panose="020B0604030504040204" pitchFamily="34" charset="0"/>
                        </a:rPr>
                        <a:t>"</a:t>
                      </a:r>
                      <a:br>
                        <a:rPr lang="ru-RU" sz="1900" b="0" i="0" u="none" strike="noStrike" dirty="0">
                          <a:effectLst/>
                          <a:latin typeface="Tahoma" panose="020B0604030504040204" pitchFamily="34" charset="0"/>
                        </a:rPr>
                      </a:br>
                      <a:endParaRPr lang="ru-RU" sz="19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9806,0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9806,0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9806,0</a:t>
                      </a:r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762">
                <a:tc>
                  <a:txBody>
                    <a:bodyPr/>
                    <a:lstStyle/>
                    <a:p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762">
                <a:tc>
                  <a:txBody>
                    <a:bodyPr/>
                    <a:lstStyle/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иных межбюджетных трансфертов за счет средств субсидий областного бюджета для софинансирования расходных обязательств, по вопросам местного значения 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770134"/>
              </p:ext>
            </p:extLst>
          </p:nvPr>
        </p:nvGraphicFramePr>
        <p:xfrm>
          <a:off x="179512" y="1628800"/>
          <a:ext cx="8712966" cy="486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9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96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96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79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2022г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2023г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2024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26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повышение заработной платы работников муниципальных учреждений 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235,3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82667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МО Комсомольского сельского поселения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Официальный сайт: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http://</a:t>
            </a:r>
            <a:r>
              <a:rPr lang="en-US" u="sng" dirty="0"/>
              <a:t>www</a:t>
            </a:r>
            <a:r>
              <a:rPr lang="ru-RU" u="sng" dirty="0"/>
              <a:t>.</a:t>
            </a:r>
            <a:r>
              <a:rPr lang="en-US" u="sng" dirty="0" err="1"/>
              <a:t>spkomsomolsk</a:t>
            </a:r>
            <a:r>
              <a:rPr lang="ru-RU" u="sng" dirty="0"/>
              <a:t>.</a:t>
            </a:r>
            <a:r>
              <a:rPr lang="en-US" u="sng" dirty="0" err="1"/>
              <a:t>ru</a:t>
            </a:r>
            <a:r>
              <a:rPr lang="ru-RU" u="sng" dirty="0"/>
              <a:t>»</a:t>
            </a:r>
            <a:r>
              <a:rPr lang="ru-RU" dirty="0"/>
              <a:t>.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Телефон: 8 (38245) 42-2-36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Адрес: 636842, Томская область, Первомайский  район, с. Комсомольск, ул. Первомайская , 9а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en-US" dirty="0">
                <a:hlinkClick r:id="rId3"/>
              </a:rPr>
              <a:t>komsp@tomsk.gov.ru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48680"/>
            <a:ext cx="3111232" cy="41956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Комсомольского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«Проекта бюджета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граждан» познакомит Вас с основными положениями проекта бюджета нашего поселения на 2022-2024 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</a:t>
            </a: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проекта </a:t>
            </a: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бюджетного процесса в понятной для жителей форме повысит уровень общественного участия граждан в бюджетном процессе Комсомольского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92696"/>
            <a:ext cx="87484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Проект бюджета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для граждан – это упрощённая версия бюджетного документа, которая использует неформальный язык и доступные форматы, чтобы облегчить для граждан понимание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проекта бюджета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объяснить им планы и действия администрации муниципального образования во время бюджетного года и показать формы их возможного взаимодействия с администрацией по вопросам расходования общественных финансов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7861063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Что такое </a:t>
            </a:r>
            <a:r>
              <a:rPr lang="ru-RU" sz="28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«Проект Бюджета </a:t>
            </a:r>
            <a:r>
              <a:rPr lang="ru-RU" sz="28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для граждан</a:t>
            </a:r>
            <a:r>
              <a:rPr lang="ru-RU" sz="36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373306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юджета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Комсомольского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Первомайского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района на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2022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и на плановый период 2022 и 2024 годов направлен на решение следующих ключевых задач: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Комсомольского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Проекта бюджета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Комсомольского сельского поселения на 2022-2024 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870152" y="1785926"/>
            <a:ext cx="198766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2022г.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21696,0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21696,0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13359" y="1928802"/>
            <a:ext cx="2019977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2023 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20719,6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20719,6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41682" y="2780928"/>
            <a:ext cx="198766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2024 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21179,4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21179,4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 ПРОЕКТА БЮДЖЕТА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КОМСОМОЛЬСКОГО СЕЛЬСКОГО ПОСЕЛЕНИЯ НА 2022 -2024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395037"/>
              </p:ext>
            </p:extLst>
          </p:nvPr>
        </p:nvGraphicFramePr>
        <p:xfrm>
          <a:off x="-1" y="850597"/>
          <a:ext cx="8139898" cy="60836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984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2022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2023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2024 г.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4934,0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5219,0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5684,0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740,0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787,0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838,0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3430,0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3640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4022,0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304,0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317,0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334,0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325,0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50,0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100,0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16762,0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15500,6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15495,4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21696,0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20719,6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21179,4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</a:t>
            </a:r>
            <a:r>
              <a:rPr lang="ru-RU" sz="2200" dirty="0" smtClean="0"/>
              <a:t>ДОХОДОВ ПРОЕКТА </a:t>
            </a:r>
            <a:r>
              <a:rPr lang="ru-RU" sz="2200" dirty="0" smtClean="0"/>
              <a:t>БЮДЖЕТА КОМСОМОЛЬСКОГО СЕЛЬСКОГО ПОСЕЛЕНИЯ НА 2022-2024 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34940946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877</Words>
  <Application>Microsoft Office PowerPoint</Application>
  <PresentationFormat>Экран (4:3)</PresentationFormat>
  <Paragraphs>211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Wingdings</vt:lpstr>
      <vt:lpstr>Тема Office</vt:lpstr>
      <vt:lpstr>Проект бюджета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Пользователь</cp:lastModifiedBy>
  <cp:revision>95</cp:revision>
  <dcterms:created xsi:type="dcterms:W3CDTF">2017-12-11T11:43:42Z</dcterms:created>
  <dcterms:modified xsi:type="dcterms:W3CDTF">2022-08-09T05:33:03Z</dcterms:modified>
</cp:coreProperties>
</file>